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3" r:id="rId5"/>
    <p:sldId id="256" r:id="rId6"/>
    <p:sldId id="288" r:id="rId7"/>
    <p:sldId id="293" r:id="rId8"/>
    <p:sldId id="290" r:id="rId9"/>
    <p:sldId id="294" r:id="rId10"/>
    <p:sldId id="292" r:id="rId11"/>
    <p:sldId id="305" r:id="rId12"/>
    <p:sldId id="306" r:id="rId13"/>
    <p:sldId id="296" r:id="rId14"/>
    <p:sldId id="297" r:id="rId15"/>
    <p:sldId id="299" r:id="rId16"/>
    <p:sldId id="304" r:id="rId17"/>
    <p:sldId id="301" r:id="rId18"/>
    <p:sldId id="302" r:id="rId19"/>
    <p:sldId id="295" r:id="rId20"/>
    <p:sldId id="307" r:id="rId21"/>
    <p:sldId id="272" r:id="rId22"/>
    <p:sldId id="30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485" y="6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7/10/2019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5929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05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948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355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 smtClean="0"/>
              <a:t>Automated Classification Toolkit for Medical Imaging Researchers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Automated Classification Toolkit for Medical Imaging Researchers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6" y="1"/>
            <a:ext cx="7036441" cy="65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4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996" y="656947"/>
            <a:ext cx="2166152" cy="897139"/>
          </a:xfrm>
        </p:spPr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1233996" y="1554086"/>
            <a:ext cx="4625266" cy="32365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Literature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Proposed </a:t>
            </a:r>
            <a:r>
              <a:rPr lang="en-US" sz="2800" b="1" dirty="0">
                <a:solidFill>
                  <a:srgbClr val="FF0000"/>
                </a:solidFill>
              </a:rPr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Conclusion and Results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656947"/>
            <a:ext cx="4210571" cy="5498243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2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74" y="848228"/>
            <a:ext cx="11340000" cy="432000"/>
          </a:xfrm>
        </p:spPr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139103" y="4416549"/>
            <a:ext cx="1800000" cy="900000"/>
          </a:xfrm>
        </p:spPr>
        <p:txBody>
          <a:bodyPr/>
          <a:lstStyle/>
          <a:p>
            <a:r>
              <a:rPr lang="en-US" dirty="0" smtClean="0"/>
              <a:t>Apply different filters and segmentation techniques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47416" y="4416549"/>
            <a:ext cx="1800000" cy="900000"/>
          </a:xfrm>
        </p:spPr>
        <p:txBody>
          <a:bodyPr/>
          <a:lstStyle/>
          <a:p>
            <a:r>
              <a:rPr lang="en-US" dirty="0" smtClean="0"/>
              <a:t>Extract the features of different type and apply fusion on them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955729" y="4416549"/>
            <a:ext cx="1800000" cy="900000"/>
          </a:xfrm>
        </p:spPr>
        <p:txBody>
          <a:bodyPr/>
          <a:lstStyle/>
          <a:p>
            <a:r>
              <a:rPr lang="en-US" dirty="0" smtClean="0"/>
              <a:t>Trained the selected model by user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864042" y="4416549"/>
            <a:ext cx="1800000" cy="900000"/>
          </a:xfrm>
        </p:spPr>
        <p:txBody>
          <a:bodyPr/>
          <a:lstStyle/>
          <a:p>
            <a:r>
              <a:rPr lang="en-US" dirty="0" smtClean="0"/>
              <a:t>Test the accuracy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230790" y="3837558"/>
            <a:ext cx="1800000" cy="504000"/>
          </a:xfrm>
        </p:spPr>
        <p:txBody>
          <a:bodyPr/>
          <a:lstStyle/>
          <a:p>
            <a:r>
              <a:rPr lang="en-US" dirty="0" smtClean="0"/>
              <a:t>Data Loading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139103" y="3837559"/>
            <a:ext cx="1800000" cy="504000"/>
          </a:xfrm>
        </p:spPr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047416" y="3837559"/>
            <a:ext cx="1800000" cy="504000"/>
          </a:xfrm>
        </p:spPr>
        <p:txBody>
          <a:bodyPr/>
          <a:lstStyle/>
          <a:p>
            <a:r>
              <a:rPr lang="en-US" dirty="0" smtClean="0"/>
              <a:t>Features Extraction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955729" y="3837559"/>
            <a:ext cx="1800000" cy="504000"/>
          </a:xfrm>
        </p:spPr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8864042" y="3837559"/>
            <a:ext cx="1800000" cy="504000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230790" y="4416549"/>
            <a:ext cx="1800000" cy="900000"/>
          </a:xfrm>
        </p:spPr>
        <p:txBody>
          <a:bodyPr/>
          <a:lstStyle/>
          <a:p>
            <a:r>
              <a:rPr lang="en-US" dirty="0" smtClean="0"/>
              <a:t>Load the Dataset from the computer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>
          <a:xfrm>
            <a:off x="1553175" y="2071925"/>
            <a:ext cx="1229425" cy="1229425"/>
          </a:xfrm>
        </p:spPr>
      </p:pic>
      <p:pic>
        <p:nvPicPr>
          <p:cNvPr id="31" name="Picture Placeholder 3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2" r="28052"/>
          <a:stretch>
            <a:fillRect/>
          </a:stretch>
        </p:blipFill>
        <p:spPr>
          <a:xfrm>
            <a:off x="3473450" y="2071688"/>
            <a:ext cx="1228725" cy="1230312"/>
          </a:xfrm>
        </p:spPr>
      </p:pic>
      <p:pic>
        <p:nvPicPr>
          <p:cNvPr id="32" name="Picture Placeholder 31"/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9" r="24789"/>
          <a:stretch>
            <a:fillRect/>
          </a:stretch>
        </p:blipFill>
        <p:spPr>
          <a:xfrm>
            <a:off x="5392738" y="2071688"/>
            <a:ext cx="1230312" cy="1230312"/>
          </a:xfrm>
        </p:spPr>
      </p:pic>
      <p:pic>
        <p:nvPicPr>
          <p:cNvPr id="33" name="Picture Placeholder 32"/>
          <p:cNvPicPr>
            <a:picLocks noGrp="1" noChangeAspect="1"/>
          </p:cNvPicPr>
          <p:nvPr>
            <p:ph type="pic"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r="18946"/>
          <a:stretch>
            <a:fillRect/>
          </a:stretch>
        </p:blipFill>
        <p:spPr>
          <a:xfrm>
            <a:off x="7313613" y="2071688"/>
            <a:ext cx="1228725" cy="1230312"/>
          </a:xfrm>
        </p:spPr>
      </p:pic>
      <p:pic>
        <p:nvPicPr>
          <p:cNvPr id="34" name="Picture Placeholder 33"/>
          <p:cNvPicPr>
            <a:picLocks noGrp="1" noChangeAspect="1"/>
          </p:cNvPicPr>
          <p:nvPr>
            <p:ph type="pic" sz="quarter" idx="2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r="25032"/>
          <a:stretch>
            <a:fillRect/>
          </a:stretch>
        </p:blipFill>
        <p:spPr>
          <a:xfrm>
            <a:off x="9232900" y="2071688"/>
            <a:ext cx="1228725" cy="1230312"/>
          </a:xfrm>
        </p:spPr>
      </p:pic>
      <p:cxnSp>
        <p:nvCxnSpPr>
          <p:cNvPr id="24" name="Straight Arrow Connector 23"/>
          <p:cNvCxnSpPr>
            <a:stCxn id="22" idx="6"/>
          </p:cNvCxnSpPr>
          <p:nvPr/>
        </p:nvCxnSpPr>
        <p:spPr>
          <a:xfrm>
            <a:off x="2782600" y="2686638"/>
            <a:ext cx="690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02537" y="2686638"/>
            <a:ext cx="69051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22474" y="2686638"/>
            <a:ext cx="69051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42411" y="2686638"/>
            <a:ext cx="69051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. Data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369" y="1152001"/>
            <a:ext cx="3450762" cy="41233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Data Loading</a:t>
            </a:r>
            <a:endParaRPr lang="en-US" sz="2400" b="1" dirty="0"/>
          </a:p>
          <a:p>
            <a:r>
              <a:rPr lang="en-US" sz="2000" dirty="0" smtClean="0"/>
              <a:t>Selecting the dataset folder by user placed in Laptop.</a:t>
            </a:r>
          </a:p>
          <a:p>
            <a:r>
              <a:rPr lang="en-US" sz="2000" dirty="0" smtClean="0"/>
              <a:t>It will tells us the total number of instances and total number of classes in the Dataset.</a:t>
            </a:r>
          </a:p>
          <a:p>
            <a:r>
              <a:rPr lang="en-US" sz="2000" dirty="0" smtClean="0"/>
              <a:t>Also we can give the picture size if need to resized the data.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27" y="863384"/>
            <a:ext cx="6319942" cy="5292422"/>
          </a:xfrm>
        </p:spPr>
      </p:pic>
    </p:spTree>
    <p:extLst>
      <p:ext uri="{BB962C8B-B14F-4D97-AF65-F5344CB8AC3E}">
        <p14:creationId xmlns:p14="http://schemas.microsoft.com/office/powerpoint/2010/main" val="37296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59982" y="1247889"/>
            <a:ext cx="4385257" cy="49600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/>
              <a:t>Preprocessing</a:t>
            </a:r>
          </a:p>
          <a:p>
            <a:pPr marL="0" indent="0">
              <a:buNone/>
            </a:pPr>
            <a:r>
              <a:rPr lang="en-US" sz="2400" dirty="0" smtClean="0"/>
              <a:t>There are following preprocessing techniques are used in this module.</a:t>
            </a:r>
          </a:p>
          <a:p>
            <a:r>
              <a:rPr lang="en-US" sz="2400" b="1" dirty="0" smtClean="0"/>
              <a:t>Filters 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000" dirty="0" smtClean="0"/>
              <a:t>Gaussian Filtering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000" dirty="0" smtClean="0"/>
              <a:t>Sobel Filtering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000" dirty="0" smtClean="0"/>
              <a:t>Canny Filtering</a:t>
            </a:r>
          </a:p>
          <a:p>
            <a:r>
              <a:rPr lang="en-US" sz="2400" b="1" dirty="0" smtClean="0"/>
              <a:t>Segmentation Techniques: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000" dirty="0" smtClean="0"/>
              <a:t>K-Means Segmentation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000" dirty="0" smtClean="0"/>
              <a:t>Otsu Segmentation</a:t>
            </a:r>
          </a:p>
          <a:p>
            <a:pPr marL="276225" lvl="1" indent="0">
              <a:buNone/>
            </a:pPr>
            <a:endParaRPr lang="en-US" sz="1800" b="1" dirty="0" smtClean="0"/>
          </a:p>
          <a:p>
            <a:pPr marL="561975" lvl="1" indent="-285750"/>
            <a:endParaRPr lang="en-US" sz="1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39" y="815889"/>
            <a:ext cx="6251129" cy="52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995" y="816824"/>
            <a:ext cx="11340000" cy="432000"/>
          </a:xfrm>
        </p:spPr>
        <p:txBody>
          <a:bodyPr/>
          <a:lstStyle/>
          <a:p>
            <a:r>
              <a:rPr lang="en-US" dirty="0" smtClean="0"/>
              <a:t>3. Features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38995" y="1675544"/>
            <a:ext cx="4156486" cy="490343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Two types of features are extracted by this toolbox.</a:t>
            </a:r>
          </a:p>
          <a:p>
            <a:r>
              <a:rPr lang="en-US" sz="2400" b="1" dirty="0" smtClean="0"/>
              <a:t>Hand Crafted Features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200" dirty="0" smtClean="0"/>
              <a:t>HOG Features</a:t>
            </a:r>
          </a:p>
          <a:p>
            <a:pPr marL="733425" lvl="1" indent="-457200">
              <a:buFont typeface="+mj-lt"/>
              <a:buAutoNum type="alphaLcParenR"/>
            </a:pPr>
            <a:r>
              <a:rPr lang="en-US" sz="2200" dirty="0" smtClean="0"/>
              <a:t>LBP Features</a:t>
            </a:r>
          </a:p>
          <a:p>
            <a:r>
              <a:rPr lang="en-US" sz="2400" b="1" dirty="0" smtClean="0"/>
              <a:t>Deep Neural Networks Features</a:t>
            </a:r>
            <a:endParaRPr lang="en-US" sz="1800" b="1" dirty="0" smtClean="0"/>
          </a:p>
          <a:p>
            <a:pPr marL="619125" lvl="1" indent="-342900">
              <a:buFont typeface="+mj-lt"/>
              <a:buAutoNum type="alphaLcParenR"/>
            </a:pPr>
            <a:r>
              <a:rPr lang="en-US" sz="2400" dirty="0" err="1" smtClean="0"/>
              <a:t>AlexNet</a:t>
            </a:r>
            <a:r>
              <a:rPr lang="en-US" sz="2400" dirty="0" smtClean="0"/>
              <a:t> Features</a:t>
            </a:r>
          </a:p>
          <a:p>
            <a:pPr marL="619125" lvl="1" indent="-342900">
              <a:buFont typeface="+mj-lt"/>
              <a:buAutoNum type="alphaLcParenR"/>
            </a:pPr>
            <a:r>
              <a:rPr lang="en-US" sz="2400" dirty="0" err="1" smtClean="0"/>
              <a:t>ResNet</a:t>
            </a:r>
            <a:r>
              <a:rPr lang="en-US" sz="2400" dirty="0" smtClean="0"/>
              <a:t>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89" y="816824"/>
            <a:ext cx="6177071" cy="53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995" y="816824"/>
            <a:ext cx="11340000" cy="432000"/>
          </a:xfrm>
        </p:spPr>
        <p:txBody>
          <a:bodyPr/>
          <a:lstStyle/>
          <a:p>
            <a:r>
              <a:rPr lang="en-US" dirty="0" smtClean="0"/>
              <a:t>4-5. Training &amp;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38995" y="1675544"/>
            <a:ext cx="4066051" cy="490343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There are following Classifiers can be used in this toolbox.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 smtClean="0"/>
              <a:t>SVM (Support Vector Machine)</a:t>
            </a:r>
          </a:p>
          <a:p>
            <a:r>
              <a:rPr lang="en-US" sz="2400" b="1" dirty="0" smtClean="0"/>
              <a:t>KNN (K-Nearest Neighbor)</a:t>
            </a:r>
          </a:p>
          <a:p>
            <a:r>
              <a:rPr lang="en-US" sz="2400" b="1" dirty="0" smtClean="0"/>
              <a:t>Ensemble Method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11" y="1675544"/>
            <a:ext cx="6362858" cy="36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Toolkit Flow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two main portion of Toolkit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Training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Predicting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66" y="1661169"/>
            <a:ext cx="62388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3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996" y="656947"/>
            <a:ext cx="2166152" cy="897139"/>
          </a:xfrm>
        </p:spPr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1233996" y="1554086"/>
            <a:ext cx="4625266" cy="32365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Literature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Proposed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Conclusion and Results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34" y="656948"/>
            <a:ext cx="4472635" cy="5498242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33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56" y="786280"/>
            <a:ext cx="11340000" cy="43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64157" y="1704512"/>
            <a:ext cx="9297926" cy="994299"/>
          </a:xfrm>
        </p:spPr>
        <p:txBody>
          <a:bodyPr/>
          <a:lstStyle/>
          <a:p>
            <a:r>
              <a:rPr lang="en-US" sz="2400" dirty="0" smtClean="0"/>
              <a:t>We trained several datasets trained on our Toolkit it gives the following results 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47045"/>
              </p:ext>
            </p:extLst>
          </p:nvPr>
        </p:nvGraphicFramePr>
        <p:xfrm>
          <a:off x="2882038" y="3185043"/>
          <a:ext cx="6448395" cy="23965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6785">
                  <a:extLst>
                    <a:ext uri="{9D8B030D-6E8A-4147-A177-3AD203B41FA5}">
                      <a16:colId xmlns:a16="http://schemas.microsoft.com/office/drawing/2014/main" val="3004409717"/>
                    </a:ext>
                  </a:extLst>
                </a:gridCol>
                <a:gridCol w="2796466">
                  <a:extLst>
                    <a:ext uri="{9D8B030D-6E8A-4147-A177-3AD203B41FA5}">
                      <a16:colId xmlns:a16="http://schemas.microsoft.com/office/drawing/2014/main" val="380087117"/>
                    </a:ext>
                  </a:extLst>
                </a:gridCol>
                <a:gridCol w="2965144">
                  <a:extLst>
                    <a:ext uri="{9D8B030D-6E8A-4147-A177-3AD203B41FA5}">
                      <a16:colId xmlns:a16="http://schemas.microsoft.com/office/drawing/2014/main" val="2562859208"/>
                    </a:ext>
                  </a:extLst>
                </a:gridCol>
              </a:tblGrid>
              <a:tr h="599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Sr.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Datasets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93967"/>
                  </a:ext>
                </a:extLst>
              </a:tr>
              <a:tr h="599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Violent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82.1%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35085"/>
                  </a:ext>
                </a:extLst>
              </a:tr>
              <a:tr h="599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PH2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70.3%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68881"/>
                  </a:ext>
                </a:extLst>
              </a:tr>
              <a:tr h="599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Cheating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89.6%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3994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11962" y="2698811"/>
            <a:ext cx="5190500" cy="337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Table 1: Accuracy Table along with datasets trained on out toolkit</a:t>
            </a:r>
          </a:p>
        </p:txBody>
      </p:sp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56" y="786280"/>
            <a:ext cx="11340000" cy="432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64157" y="1704512"/>
            <a:ext cx="9297926" cy="994299"/>
          </a:xfrm>
        </p:spPr>
        <p:txBody>
          <a:bodyPr/>
          <a:lstStyle/>
          <a:p>
            <a:r>
              <a:rPr lang="en-US" sz="2400" dirty="0" smtClean="0"/>
              <a:t>This app can be used in research projects. </a:t>
            </a:r>
            <a:r>
              <a:rPr lang="en-US" sz="2400" smtClean="0"/>
              <a:t>In future, </a:t>
            </a:r>
            <a:r>
              <a:rPr lang="en-US" sz="2400" dirty="0" smtClean="0"/>
              <a:t>we will add more features and new techniques for classification task.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" y="115410"/>
            <a:ext cx="12018572" cy="663161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Classification Toolkit for Medical Imaging Researchers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1099914"/>
          </a:xfrm>
        </p:spPr>
        <p:txBody>
          <a:bodyPr/>
          <a:lstStyle/>
          <a:p>
            <a:r>
              <a:rPr lang="en-US" dirty="0" smtClean="0"/>
              <a:t>Supervised By: Dr. Mudassar Raza</a:t>
            </a:r>
          </a:p>
          <a:p>
            <a:r>
              <a:rPr lang="en-US" dirty="0" smtClean="0"/>
              <a:t>Presented By:  Usman Asim &amp; Sami Ullah</a:t>
            </a:r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3" y="86714"/>
            <a:ext cx="11984855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6409696" cy="1449788"/>
          </a:xfrm>
        </p:spPr>
        <p:txBody>
          <a:bodyPr/>
          <a:lstStyle/>
          <a:p>
            <a:pPr algn="l"/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6409696" cy="603243"/>
          </a:xfrm>
        </p:spPr>
        <p:txBody>
          <a:bodyPr/>
          <a:lstStyle/>
          <a:p>
            <a:pPr algn="l"/>
            <a:r>
              <a:rPr lang="en-US" dirty="0" smtClean="0"/>
              <a:t>Usman Asim &amp; Sami 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996" y="656947"/>
            <a:ext cx="2166152" cy="897139"/>
          </a:xfrm>
        </p:spPr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1233996" y="1554086"/>
            <a:ext cx="4625266" cy="30874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Literature </a:t>
            </a:r>
            <a:r>
              <a:rPr lang="en-US" sz="2800" dirty="0"/>
              <a:t>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Conclusion and Results</a:t>
            </a:r>
            <a:endParaRPr lang="en-US" sz="2800" dirty="0"/>
          </a:p>
        </p:txBody>
      </p:sp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34" y="656947"/>
            <a:ext cx="4472635" cy="5498244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97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996" y="656947"/>
            <a:ext cx="2166152" cy="897139"/>
          </a:xfrm>
        </p:spPr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1233996" y="1554086"/>
            <a:ext cx="4625266" cy="27197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</a:rPr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Literature </a:t>
            </a:r>
            <a:r>
              <a:rPr lang="en-US" sz="2800" dirty="0"/>
              <a:t>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Conclusion and Results</a:t>
            </a:r>
            <a:endParaRPr lang="en-US" sz="2800" dirty="0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34" y="656947"/>
            <a:ext cx="4472635" cy="5498244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6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443" y="1249916"/>
            <a:ext cx="10715557" cy="432000"/>
          </a:xfrm>
        </p:spPr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73219-73B6-4A50-8412-77850D56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443" y="2281561"/>
            <a:ext cx="9543495" cy="247687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Machine learning is very important in digital images processing field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It plays an important role in medical field.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In this work, we  have created a toolbox, to help the researchers to apply different machine learning algorithms on medical images, to make the predictions and take results on the different kind of medical images dataset.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996" y="656947"/>
            <a:ext cx="2166152" cy="897139"/>
          </a:xfrm>
        </p:spPr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1233996" y="1554086"/>
            <a:ext cx="4625266" cy="28068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Literature </a:t>
            </a:r>
            <a:r>
              <a:rPr lang="en-US" sz="2800" dirty="0"/>
              <a:t>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Conclusion and Results</a:t>
            </a:r>
            <a:endParaRPr lang="en-US" sz="2800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34" y="656947"/>
            <a:ext cx="4472635" cy="5361139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58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22" y="972810"/>
            <a:ext cx="10866478" cy="432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522" y="1970842"/>
            <a:ext cx="9481352" cy="4221157"/>
          </a:xfrm>
        </p:spPr>
        <p:txBody>
          <a:bodyPr/>
          <a:lstStyle/>
          <a:p>
            <a:pPr algn="just"/>
            <a:r>
              <a:rPr lang="en-US" sz="2400" dirty="0"/>
              <a:t>Machine learning is a technique for </a:t>
            </a:r>
            <a:r>
              <a:rPr lang="en-US" sz="2400" dirty="0" smtClean="0"/>
              <a:t>patterns recognition.</a:t>
            </a:r>
          </a:p>
          <a:p>
            <a:pPr algn="just"/>
            <a:r>
              <a:rPr lang="en-US" sz="2400" dirty="0"/>
              <a:t>I</a:t>
            </a:r>
            <a:r>
              <a:rPr lang="en-US" sz="2400" dirty="0" smtClean="0"/>
              <a:t>t is </a:t>
            </a:r>
            <a:r>
              <a:rPr lang="en-US" sz="2400" dirty="0"/>
              <a:t>a powerful tool that can help in rendering medical </a:t>
            </a:r>
            <a:r>
              <a:rPr lang="en-US" sz="2400" dirty="0" smtClean="0"/>
              <a:t>diagnoses.</a:t>
            </a:r>
          </a:p>
          <a:p>
            <a:pPr algn="just"/>
            <a:r>
              <a:rPr lang="en-US" sz="2400" dirty="0" smtClean="0"/>
              <a:t>There is no GUI tool available for that purpose of applying the machine learning techniques on medical images.</a:t>
            </a:r>
          </a:p>
          <a:p>
            <a:pPr algn="just"/>
            <a:r>
              <a:rPr lang="en-US" sz="2400" dirty="0" smtClean="0"/>
              <a:t>That’s why we created a toolkit for preprocessing, features extraction, training, testing the classifiers and getting the results. </a:t>
            </a:r>
          </a:p>
          <a:p>
            <a:pPr algn="just"/>
            <a:r>
              <a:rPr lang="en-US" sz="2400" dirty="0" smtClean="0"/>
              <a:t>It can load the different datasets and apply different combinations of techniques on medical imaging datasets.</a:t>
            </a:r>
          </a:p>
          <a:p>
            <a:pPr algn="just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61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996" y="656947"/>
            <a:ext cx="2166152" cy="897139"/>
          </a:xfrm>
        </p:spPr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1233996" y="1554086"/>
            <a:ext cx="4625266" cy="28068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Literature </a:t>
            </a:r>
            <a:r>
              <a:rPr lang="en-US" sz="2800" b="1" dirty="0">
                <a:solidFill>
                  <a:srgbClr val="FF0000"/>
                </a:solidFill>
              </a:rPr>
              <a:t>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Proposed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Conclusion and Results</a:t>
            </a:r>
            <a:endParaRPr lang="en-US" sz="2800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34" y="656947"/>
            <a:ext cx="4472635" cy="5361139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089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22" y="972810"/>
            <a:ext cx="10866478" cy="432000"/>
          </a:xfrm>
        </p:spPr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521" y="1970842"/>
            <a:ext cx="9818703" cy="4221157"/>
          </a:xfrm>
        </p:spPr>
        <p:txBody>
          <a:bodyPr/>
          <a:lstStyle/>
          <a:p>
            <a:pPr algn="just"/>
            <a:r>
              <a:rPr lang="en-US" sz="2400" dirty="0" smtClean="0"/>
              <a:t>In medical field the most dangerous disease is cancer. </a:t>
            </a:r>
          </a:p>
          <a:p>
            <a:pPr algn="just"/>
            <a:r>
              <a:rPr lang="en-US" sz="2400" dirty="0" smtClean="0"/>
              <a:t>There </a:t>
            </a:r>
            <a:r>
              <a:rPr lang="en-US" sz="2400" dirty="0"/>
              <a:t>are more than 100 types of cancer, including breast cancer, skin cancer, lung </a:t>
            </a:r>
            <a:r>
              <a:rPr lang="en-US" sz="2400" dirty="0" smtClean="0"/>
              <a:t>cancer</a:t>
            </a:r>
            <a:r>
              <a:rPr lang="en-US" sz="2400" dirty="0"/>
              <a:t> </a:t>
            </a:r>
            <a:r>
              <a:rPr lang="en-US" sz="2400" dirty="0" smtClean="0"/>
              <a:t>etc.</a:t>
            </a:r>
          </a:p>
          <a:p>
            <a:pPr algn="just"/>
            <a:r>
              <a:rPr lang="en-US" sz="2400" dirty="0" smtClean="0"/>
              <a:t>Several toolkits are exist in literature.</a:t>
            </a:r>
          </a:p>
          <a:p>
            <a:pPr algn="just"/>
            <a:r>
              <a:rPr lang="en-US" sz="2400" dirty="0" smtClean="0"/>
              <a:t>All the toolkits performs the specific task.</a:t>
            </a:r>
          </a:p>
          <a:p>
            <a:pPr algn="just"/>
            <a:r>
              <a:rPr lang="en-US" sz="2400" dirty="0" smtClean="0"/>
              <a:t>These toolkits are not open source applications.</a:t>
            </a:r>
          </a:p>
          <a:p>
            <a:pPr algn="just"/>
            <a:r>
              <a:rPr lang="en-US" sz="2400" dirty="0" err="1"/>
              <a:t>Ilastik</a:t>
            </a:r>
            <a:r>
              <a:rPr lang="en-US" sz="2400" dirty="0"/>
              <a:t>: Interactive learning and segmentation toolkit [1] </a:t>
            </a:r>
            <a:r>
              <a:rPr lang="en-US" sz="2400" dirty="0" smtClean="0"/>
              <a:t> performs the segmentation on specific type cancer.</a:t>
            </a:r>
          </a:p>
          <a:p>
            <a:pPr algn="just"/>
            <a:r>
              <a:rPr lang="en-US" sz="2400" dirty="0" err="1" smtClean="0"/>
              <a:t>Ballabio</a:t>
            </a:r>
            <a:r>
              <a:rPr lang="en-US" sz="2400" dirty="0" smtClean="0"/>
              <a:t> et al. [2] only work on numeric datasets not on images dataset.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18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490261-1200-4EC7-95B0-2241EE54AA34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16c05727-aa75-4e4a-9b5f-8a80a116589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603</Words>
  <Application>Microsoft Office PowerPoint</Application>
  <PresentationFormat>Widescreen</PresentationFormat>
  <Paragraphs>145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Rockwell</vt:lpstr>
      <vt:lpstr>Times New Roman</vt:lpstr>
      <vt:lpstr>Wingdings</vt:lpstr>
      <vt:lpstr>Office Theme</vt:lpstr>
      <vt:lpstr>PowerPoint Presentation</vt:lpstr>
      <vt:lpstr>Automated Classification Toolkit for Medical Imaging Researchers</vt:lpstr>
      <vt:lpstr>Outline</vt:lpstr>
      <vt:lpstr>Outline</vt:lpstr>
      <vt:lpstr>Abstract</vt:lpstr>
      <vt:lpstr>Outline</vt:lpstr>
      <vt:lpstr>Introduction</vt:lpstr>
      <vt:lpstr>Outline</vt:lpstr>
      <vt:lpstr>Literature Review</vt:lpstr>
      <vt:lpstr>Outline</vt:lpstr>
      <vt:lpstr>Proposed Methodology</vt:lpstr>
      <vt:lpstr>1 . Data Loading</vt:lpstr>
      <vt:lpstr>2. Preprocessing</vt:lpstr>
      <vt:lpstr>3. Features Extraction</vt:lpstr>
      <vt:lpstr>4-5. Training &amp; Testing</vt:lpstr>
      <vt:lpstr>Cont..</vt:lpstr>
      <vt:lpstr>Outline</vt:lpstr>
      <vt:lpstr>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2019-07-08T02:07:47Z</dcterms:created>
  <dcterms:modified xsi:type="dcterms:W3CDTF">2019-07-10T10:03:52Z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